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6" r:id="rId2"/>
    <p:sldId id="257" r:id="rId3"/>
    <p:sldId id="416" r:id="rId4"/>
    <p:sldId id="269" r:id="rId5"/>
    <p:sldId id="415" r:id="rId6"/>
    <p:sldId id="418" r:id="rId7"/>
    <p:sldId id="260" r:id="rId8"/>
    <p:sldId id="387" r:id="rId9"/>
    <p:sldId id="419" r:id="rId10"/>
    <p:sldId id="421" r:id="rId11"/>
    <p:sldId id="422" r:id="rId12"/>
    <p:sldId id="420" r:id="rId13"/>
    <p:sldId id="391" r:id="rId14"/>
    <p:sldId id="405" r:id="rId15"/>
    <p:sldId id="393" r:id="rId16"/>
    <p:sldId id="394" r:id="rId17"/>
    <p:sldId id="267" r:id="rId18"/>
    <p:sldId id="41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77B15-BB51-4D2C-9964-78DF398F7710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B884E-7B0F-4B4D-A79D-32BA02C16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8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ltimorecountymd.gov/departments/economicdev/meet-baltimore-county/business-communities/owingsmills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Tell a story!</a:t>
            </a:r>
          </a:p>
          <a:p>
            <a:r>
              <a:rPr lang="en-US"/>
              <a:t>Red Run dam</a:t>
            </a:r>
          </a:p>
          <a:p>
            <a:r>
              <a:rPr lang="en-US"/>
              <a:t>Owings Mills cluster development: </a:t>
            </a:r>
            <a:r>
              <a:rPr lang="en-US">
                <a:hlinkClick r:id="rId3"/>
              </a:rPr>
              <a:t>https://www.baltimorecountymd.gov/departments/economicdev/meet-baltimore-county/business-communities/owingsmills.html</a:t>
            </a:r>
            <a:endParaRPr lang="en-US"/>
          </a:p>
          <a:p>
            <a:pPr lvl="1"/>
            <a:r>
              <a:rPr lang="en-US"/>
              <a:t>The county was trying to manage growth by creating two town centers, including Owings Mills</a:t>
            </a:r>
          </a:p>
          <a:p>
            <a:pPr lvl="1"/>
            <a:r>
              <a:rPr lang="en-US"/>
              <a:t>Construct a regional flood control/stormwater management facility in RR watershed, where growth will occur</a:t>
            </a:r>
          </a:p>
          <a:p>
            <a:r>
              <a:rPr lang="en-US"/>
              <a:t>=&gt; Basis for 1990 bioassessment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25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DIFF = 1987-2009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Spring data were used to compared since the protocol is to sample in the Spring.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0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 of MD and RR showing benthic and water quality sampling sites</a:t>
            </a:r>
          </a:p>
          <a:p>
            <a:r>
              <a:rPr lang="en-US"/>
              <a:t>1990 Report finding about brook trout.</a:t>
            </a:r>
          </a:p>
          <a:p>
            <a:r>
              <a:rPr lang="en-US"/>
              <a:t>2009 Repeated Sampling: Hess</a:t>
            </a:r>
          </a:p>
          <a:p>
            <a:r>
              <a:rPr lang="en-US"/>
              <a:t>Water quality sampling: Same stations.</a:t>
            </a:r>
          </a:p>
          <a:p>
            <a:r>
              <a:rPr lang="en-US"/>
              <a:t>=&gt; Importance of the study: Before and After; paired design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4FD0A6-595D-4053-9320-A30BCFAB96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658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E00B0-2514-4F68-8E19-966673A4F6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43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E00B0-2514-4F68-8E19-966673A4F6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185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9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E00B0-2514-4F68-8E19-966673A4F6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5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E00B0-2514-4F68-8E19-966673A4F6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6374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Hypotheses: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Null hypothesis</a:t>
            </a:r>
            <a:r>
              <a:rPr lang="en-US" sz="2400" dirty="0"/>
              <a:t>: Taxa were lost totally due to random chance.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 priori/alternative hypothesis</a:t>
            </a:r>
            <a:r>
              <a:rPr lang="en-US" sz="2400" dirty="0"/>
              <a:t>: Based on changes in land cover and water chemistry, urban intolerant taxa were lost.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Tool used</a:t>
            </a:r>
            <a:r>
              <a:rPr lang="en-US" sz="2400" dirty="0"/>
              <a:t>: Randomization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Test statistic</a:t>
            </a:r>
            <a:r>
              <a:rPr lang="en-US" sz="2400" dirty="0"/>
              <a:t>: Mean tolerance value of lost taxa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Results</a:t>
            </a:r>
            <a:r>
              <a:rPr lang="en-US" sz="2400" dirty="0"/>
              <a:t>: At B1, B2, and B7, null hypothesis rejected.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38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DIFF = 1987-2009</a:t>
            </a:r>
          </a:p>
          <a:p>
            <a:pPr marL="171450" indent="-171450">
              <a:buFontTx/>
              <a:buChar char="-"/>
            </a:pPr>
            <a:r>
              <a:rPr lang="en-US"/>
              <a:t>Only Spring data were used to compared since the protocol is to sample in the Spring.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4FD0A6-595D-4053-9320-A30BCFAB96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26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4CA08-F739-4B22-B18D-7740C38F8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8890C-0FD8-4EE3-A790-DA2FBA53BA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3146-E617-4A16-B4FD-FEB56AB78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02C51-D328-42E6-9698-E346DB435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7C37E-08B6-49AE-AFE3-857CA460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35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1F10-3DDE-4309-A10F-03558A41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86926-D458-4D82-B640-F7A827345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1197B-10C5-49EE-A32A-114F64A9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281DB-DBF0-4631-814D-70CC4653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8D2FD-3848-4D2E-B306-8EAB0FB9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55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33835-21CC-46B6-A457-B37FC2DBB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3C41E-416C-43C2-B9CA-178C283A4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01CF6-EBE8-4CCB-9201-0ACA40F7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8293A-C779-41E3-A2C7-59A3249D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4B88E-46F4-4AA8-AD29-D6C60B80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4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A3B29-CB5B-40A1-8C1F-7D900902C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8726C-2EAD-4DF2-AA8A-D2FF445E2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4D9B1-5528-44D4-82B3-8A4AA4455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74D94-2600-4849-839D-120C43682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E8117-27A7-4B98-A757-E36EA8117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9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3549-D314-49CB-91D7-D615A4487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CA812-89C6-4E51-BBE5-E61ADA40C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3D7E3-A19A-458E-BB28-6C48E3795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D93BA-B0E8-4BCB-B96B-66006D36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2CCF8-227E-42BB-9FAE-670DB0874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2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DA2A-D966-45C1-ABB7-AFB1173A2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8D3FD-8627-4859-B400-E0C6A2F1A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F6EF5-8906-4DC9-84A6-538370F77E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FD6AA-6614-4E61-A058-C00C6C54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2EF4E-4404-4EA6-855D-26F6E08E0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F2E40-EFF9-44ED-98C8-ACA8B8E2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3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54469-FD49-45D4-A247-C59B2BDF8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FAB33-F5C5-48F6-8A25-A562E129C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6FD81-6A16-4E22-8283-5D7320D26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4F597-5730-4E12-B8E9-D448DEC184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B1B46A-39F3-459D-B4A2-EE64919EAE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78A5E8-234B-40CE-9C2D-88E044B3C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1CE364-0EA1-4208-B41B-A7A94871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74506-C5B9-4F7D-9407-76296093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1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7477-5B4D-402C-9703-E5289C078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8D22E-79A5-4394-B722-BAF512C3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0202A-BF03-4D18-9465-7DD5DDB5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A40C7-9F48-443D-8F5A-57F2705DE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39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5E1C6-CF6F-48A5-A614-1F35AB7F3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BB14C-E94A-4AB3-9A9F-445ADCD6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F0C90-0ACA-4229-A3D1-4CCC0DAB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1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71EB-7A68-4AAD-AA20-DAE300BC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58AED-7B7A-40D7-8F1C-A0036DD00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BA05F2-DDB9-40D7-96EF-4C6AE601A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251CB-3A6B-46C6-AA80-6F3B59F8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C93B7-EE58-4FD3-9D7B-D7B8A5C4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84BAD-056D-4861-AB74-8F26D258C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79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D92C1-F2B3-42E3-885D-ACAEBEAD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AE729F-85E6-4B51-8934-64F970F492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22265-AB6F-49D3-883E-7EEAF6CF9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83E21-6C3D-4295-995C-821A34A7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E8DBC-6CA4-405B-8DFE-F01A8223A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37A1B-FC04-47BA-9EA8-E5B08F29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78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E86610-FC70-4930-9CB5-151A5EC7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8CC6C-64B7-4628-813F-F3910DB34D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5EAF6-2D11-42EF-B60A-4810C8924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4719E-28D3-48A0-8192-5C05E38E54C8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7290B-FCC7-4BEF-8441-060827A404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29A33-5983-47B5-89D4-F9C3E20BA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75C14A-7EE8-45BE-BD37-9DC81F32E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4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0750-016-2718-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7143-3916-430C-A880-322B8D571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7455" y="2328421"/>
            <a:ext cx="10957089" cy="2117119"/>
          </a:xfrm>
          <a:solidFill>
            <a:schemeClr val="tx1">
              <a:alpha val="40000"/>
            </a:schemeClr>
          </a:solidFill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800" dirty="0">
                <a:solidFill>
                  <a:schemeClr val="bg1"/>
                </a:solidFill>
              </a:rPr>
              <a:t>A Comparison of Benthic Communities and Water Quality in Red Run Watershed Over Two Decades of Urban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7501B-D594-441E-91FC-B03C70695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456" y="5231742"/>
            <a:ext cx="10957089" cy="1359559"/>
          </a:xfrm>
          <a:solidFill>
            <a:schemeClr val="tx1">
              <a:alpha val="4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Nguyen Tien Anh Quach and Susan </a:t>
            </a:r>
            <a:r>
              <a:rPr lang="en-US">
                <a:solidFill>
                  <a:schemeClr val="bg1"/>
                </a:solidFill>
              </a:rPr>
              <a:t>Gresens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Department of Biological Sciences</a:t>
            </a:r>
          </a:p>
          <a:p>
            <a:r>
              <a:rPr lang="en-US" dirty="0">
                <a:solidFill>
                  <a:schemeClr val="bg1"/>
                </a:solidFill>
              </a:rPr>
              <a:t>Towson University</a:t>
            </a:r>
          </a:p>
        </p:txBody>
      </p:sp>
    </p:spTree>
    <p:extLst>
      <p:ext uri="{BB962C8B-B14F-4D97-AF65-F5344CB8AC3E}">
        <p14:creationId xmlns:p14="http://schemas.microsoft.com/office/powerpoint/2010/main" val="4227831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C8C89-73AB-486F-8AF8-26883352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3A94DB52-4316-42B1-93BC-F88AAC9C7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58" y="442056"/>
            <a:ext cx="11345285" cy="60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3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AD3B9-3451-4567-97A7-1BC4FEB50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59290E4-29C7-46F0-BBED-051BF5441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1" y="400185"/>
            <a:ext cx="11716711" cy="60926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F9EA8-8A92-43AB-A03F-AB031A050EEB}"/>
              </a:ext>
            </a:extLst>
          </p:cNvPr>
          <p:cNvSpPr txBox="1"/>
          <p:nvPr/>
        </p:nvSpPr>
        <p:spPr>
          <a:xfrm>
            <a:off x="7418895" y="759360"/>
            <a:ext cx="2707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Sensitive taxa: </a:t>
            </a:r>
            <a:r>
              <a:rPr lang="en-US" sz="2400" b="1" dirty="0"/>
              <a:t>bold</a:t>
            </a:r>
          </a:p>
          <a:p>
            <a:r>
              <a:rPr lang="en-US" sz="2400" dirty="0"/>
              <a:t>Tolerant taxa: </a:t>
            </a:r>
            <a:r>
              <a:rPr lang="en-US" sz="2400" i="1" dirty="0"/>
              <a:t>italic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4E5B3-05F2-433B-A117-D4139F2EA6FC}"/>
              </a:ext>
            </a:extLst>
          </p:cNvPr>
          <p:cNvSpPr txBox="1"/>
          <p:nvPr/>
        </p:nvSpPr>
        <p:spPr>
          <a:xfrm>
            <a:off x="4963636" y="3077198"/>
            <a:ext cx="3834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Cl</a:t>
            </a:r>
            <a:r>
              <a:rPr lang="en-US" baseline="30000" dirty="0"/>
              <a:t>-</a:t>
            </a:r>
            <a:r>
              <a:rPr lang="en-US" dirty="0"/>
              <a:t> (</a:t>
            </a:r>
            <a:r>
              <a:rPr lang="en-US" b="1" dirty="0"/>
              <a:t>p = 0.015</a:t>
            </a:r>
            <a:r>
              <a:rPr lang="en-US" dirty="0"/>
              <a:t>) and SC (</a:t>
            </a:r>
            <a:r>
              <a:rPr lang="en-US" b="1" dirty="0"/>
              <a:t>p = 0.021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B39B12-BCC6-4630-ACE8-F03BF1FE77A1}"/>
              </a:ext>
            </a:extLst>
          </p:cNvPr>
          <p:cNvSpPr txBox="1"/>
          <p:nvPr/>
        </p:nvSpPr>
        <p:spPr>
          <a:xfrm>
            <a:off x="5561815" y="5156461"/>
            <a:ext cx="1857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</a:t>
            </a:r>
            <a:r>
              <a:rPr lang="en-US" baseline="30000" dirty="0"/>
              <a:t>2+</a:t>
            </a:r>
            <a:r>
              <a:rPr lang="en-US" dirty="0"/>
              <a:t> </a:t>
            </a:r>
            <a:r>
              <a:rPr lang="en-US" i="1" dirty="0"/>
              <a:t>(p = 0.055)</a:t>
            </a:r>
          </a:p>
        </p:txBody>
      </p:sp>
    </p:spTree>
    <p:extLst>
      <p:ext uri="{BB962C8B-B14F-4D97-AF65-F5344CB8AC3E}">
        <p14:creationId xmlns:p14="http://schemas.microsoft.com/office/powerpoint/2010/main" val="157242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A3EF-1E45-4527-872E-D4A69C745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81" y="955836"/>
            <a:ext cx="11594892" cy="5792531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did (a) land cover and (b) water chemistry change over the period 1987-2009?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5E5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effectLst>
                  <a:glow rad="127000">
                    <a:schemeClr val="accent1">
                      <a:alpha val="1000"/>
                    </a:schemeClr>
                  </a:glow>
                  <a:reflection stA="0" endPos="65000" dist="508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 did benthic macroinvertebrate communities respond to rapid urban development?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5E543C"/>
              </a:solidFill>
              <a:effectLst>
                <a:glow rad="127000">
                  <a:schemeClr val="accent1">
                    <a:alpha val="1000"/>
                  </a:schemeClr>
                </a:glow>
                <a:reflection stA="0" endPos="65000" dist="508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effectLst>
                  <a:glow rad="127000">
                    <a:schemeClr val="accent1">
                      <a:alpha val="1000"/>
                    </a:schemeClr>
                  </a:glow>
                  <a:reflection stA="0" endPos="65000" dist="508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Was there evidence of which stressor(s) caused benthic decline? (a) a combination of multiple urban stressors or (b) salinity?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212F9-F7C0-47C7-B140-9C3FB467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479" y="420329"/>
            <a:ext cx="6413042" cy="1071014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3B7E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82C7CE-4A9E-4651-B078-8481E14EBC02}"/>
              </a:ext>
            </a:extLst>
          </p:cNvPr>
          <p:cNvSpPr/>
          <p:nvPr/>
        </p:nvSpPr>
        <p:spPr>
          <a:xfrm>
            <a:off x="208327" y="1681181"/>
            <a:ext cx="11594892" cy="2705993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2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6CB24D-50FE-464C-BAAA-2A08FFF72DAA}"/>
                  </a:ext>
                </a:extLst>
              </p:cNvPr>
              <p:cNvSpPr txBox="1"/>
              <p:nvPr/>
            </p:nvSpPr>
            <p:spPr>
              <a:xfrm>
                <a:off x="1964377" y="884253"/>
                <a:ext cx="826323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* </a:t>
                </a:r>
                <a:r>
                  <a:rPr lang="en-US" sz="28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Sensitive</a:t>
                </a:r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taxa are intolerant to pollution and have tolerance values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3 (out of 10)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66CB24D-50FE-464C-BAAA-2A08FFF72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4377" y="884253"/>
                <a:ext cx="8263236" cy="954107"/>
              </a:xfrm>
              <a:prstGeom prst="rect">
                <a:avLst/>
              </a:prstGeom>
              <a:blipFill>
                <a:blip r:embed="rId3"/>
                <a:stretch>
                  <a:fillRect l="-1106" t="-6369" r="-2360" b="-16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732C1AE-C364-4CE4-BEA8-94E981495D58}"/>
              </a:ext>
            </a:extLst>
          </p:cNvPr>
          <p:cNvSpPr txBox="1"/>
          <p:nvPr/>
        </p:nvSpPr>
        <p:spPr>
          <a:xfrm>
            <a:off x="4686272" y="156297"/>
            <a:ext cx="346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Tolerance Value </a:t>
            </a:r>
            <a:r>
              <a:rPr lang="en-US" sz="3600" baseline="30000" dirty="0"/>
              <a:t>5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2626E2A-6518-42BA-8B6A-B0B84104B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67" y="5411998"/>
            <a:ext cx="10551857" cy="105465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3a. Urban stressors: Are mean tolerance values of “disappeared” taxa significantly lower than those of randomly lost taxa?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E3AB53-F465-4674-A672-ABD7F05B9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896" y="2000530"/>
            <a:ext cx="2423906" cy="3496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97FB83-64B5-461F-9B87-D8D21CCD35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958" y="2000530"/>
            <a:ext cx="4258269" cy="34961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4A72C6-912A-42B4-8760-E929C2EE7887}"/>
              </a:ext>
            </a:extLst>
          </p:cNvPr>
          <p:cNvSpPr txBox="1"/>
          <p:nvPr/>
        </p:nvSpPr>
        <p:spPr>
          <a:xfrm>
            <a:off x="2158958" y="2000530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Isonychia</a:t>
            </a:r>
            <a:r>
              <a:rPr lang="en-US" dirty="0">
                <a:solidFill>
                  <a:schemeClr val="bg1"/>
                </a:solidFill>
              </a:rPr>
              <a:t> (Ephemeroptera)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763E94-2862-4F80-9DEE-9C1BB6669956}"/>
              </a:ext>
            </a:extLst>
          </p:cNvPr>
          <p:cNvSpPr txBox="1"/>
          <p:nvPr/>
        </p:nvSpPr>
        <p:spPr>
          <a:xfrm>
            <a:off x="7317229" y="2000530"/>
            <a:ext cx="223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err="1">
                <a:solidFill>
                  <a:schemeClr val="bg1"/>
                </a:solidFill>
              </a:rPr>
              <a:t>Antocha</a:t>
            </a:r>
            <a:r>
              <a:rPr lang="en-US">
                <a:solidFill>
                  <a:schemeClr val="bg1"/>
                </a:solidFill>
              </a:rPr>
              <a:t> (</a:t>
            </a:r>
            <a:r>
              <a:rPr lang="en-US" err="1">
                <a:solidFill>
                  <a:schemeClr val="bg1"/>
                </a:solidFill>
              </a:rPr>
              <a:t>Tipulidae</a:t>
            </a:r>
            <a:r>
              <a:rPr lang="en-US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02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93DD2D6-B3BD-4D16-B7C5-DDDAB8553BDE}"/>
              </a:ext>
            </a:extLst>
          </p:cNvPr>
          <p:cNvGrpSpPr/>
          <p:nvPr/>
        </p:nvGrpSpPr>
        <p:grpSpPr>
          <a:xfrm>
            <a:off x="1603867" y="428448"/>
            <a:ext cx="8984265" cy="5621673"/>
            <a:chOff x="1603867" y="516936"/>
            <a:chExt cx="8984265" cy="56216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8CFB379-0E4E-4186-BD42-1D3013398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3867" y="516936"/>
              <a:ext cx="8984265" cy="56216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2E4BD9-C60D-473B-9991-89485891F710}"/>
                </a:ext>
              </a:extLst>
            </p:cNvPr>
            <p:cNvSpPr txBox="1"/>
            <p:nvPr/>
          </p:nvSpPr>
          <p:spPr>
            <a:xfrm>
              <a:off x="9825760" y="1122200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*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9B03FA6-B13B-40DF-8194-7272E5E61A4D}"/>
                </a:ext>
              </a:extLst>
            </p:cNvPr>
            <p:cNvSpPr txBox="1"/>
            <p:nvPr/>
          </p:nvSpPr>
          <p:spPr>
            <a:xfrm>
              <a:off x="9014599" y="1134872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*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84FF9A-CB74-4123-8C74-42BDD8986FFF}"/>
                </a:ext>
              </a:extLst>
            </p:cNvPr>
            <p:cNvSpPr txBox="1"/>
            <p:nvPr/>
          </p:nvSpPr>
          <p:spPr>
            <a:xfrm>
              <a:off x="3331553" y="1151696"/>
              <a:ext cx="3898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*</a:t>
              </a:r>
            </a:p>
          </p:txBody>
        </p:sp>
      </p:grpSp>
      <p:pic>
        <p:nvPicPr>
          <p:cNvPr id="8" name="Picture 7" descr="Brook Trout">
            <a:extLst>
              <a:ext uri="{FF2B5EF4-FFF2-40B4-BE49-F238E27FC236}">
                <a16:creationId xmlns:a16="http://schemas.microsoft.com/office/drawing/2014/main" id="{3A25B2B7-1E4A-45C2-BDE6-FC6E9C768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67" y="1254311"/>
            <a:ext cx="717278" cy="297465"/>
          </a:xfrm>
          <a:prstGeom prst="rect">
            <a:avLst/>
          </a:prstGeom>
          <a:noFill/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6E1853A-FD0A-4A5A-979E-6854949D34D8}"/>
              </a:ext>
            </a:extLst>
          </p:cNvPr>
          <p:cNvSpPr txBox="1">
            <a:spLocks/>
          </p:cNvSpPr>
          <p:nvPr/>
        </p:nvSpPr>
        <p:spPr>
          <a:xfrm>
            <a:off x="0" y="6341064"/>
            <a:ext cx="12192000" cy="73741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3a. There were evidences of urban stressors on “disappeared” taxa</a:t>
            </a:r>
          </a:p>
        </p:txBody>
      </p:sp>
    </p:spTree>
    <p:extLst>
      <p:ext uri="{BB962C8B-B14F-4D97-AF65-F5344CB8AC3E}">
        <p14:creationId xmlns:p14="http://schemas.microsoft.com/office/powerpoint/2010/main" val="146488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733858-FCA6-4354-964E-7523C2C0A3E2}"/>
              </a:ext>
            </a:extLst>
          </p:cNvPr>
          <p:cNvSpPr txBox="1"/>
          <p:nvPr/>
        </p:nvSpPr>
        <p:spPr>
          <a:xfrm>
            <a:off x="5552518" y="221200"/>
            <a:ext cx="1086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XC</a:t>
            </a:r>
            <a:r>
              <a:rPr lang="en-US" sz="3200" baseline="-25000" dirty="0"/>
              <a:t>95 </a:t>
            </a:r>
            <a:r>
              <a:rPr lang="en-US" sz="3200" baseline="30000" dirty="0"/>
              <a:t>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90DE8B-AA0E-460D-A7E2-EE65925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54" y="791782"/>
            <a:ext cx="4838349" cy="50886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81E880-3B6D-4DAA-9D96-6E76AD360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47" y="807541"/>
            <a:ext cx="5037702" cy="50728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0459A2-B0C2-4C64-8137-219F9023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71" y="6050076"/>
            <a:ext cx="10551857" cy="652431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3b. Salinity stressors: Are mean XC</a:t>
            </a:r>
            <a:r>
              <a:rPr lang="en-US" sz="2000" b="1" baseline="-25000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 </a:t>
            </a:r>
            <a:r>
              <a:rPr lang="en-US" sz="2000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“disappeared” taxa significantly lower than those of randomly lost taxa?  </a:t>
            </a:r>
          </a:p>
        </p:txBody>
      </p:sp>
    </p:spTree>
    <p:extLst>
      <p:ext uri="{BB962C8B-B14F-4D97-AF65-F5344CB8AC3E}">
        <p14:creationId xmlns:p14="http://schemas.microsoft.com/office/powerpoint/2010/main" val="48488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88D9C-68EC-4FF8-8989-55207C41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77" y="117987"/>
            <a:ext cx="9933353" cy="621554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432979-15D2-4BF8-A10E-6F1F42DC0E03}"/>
              </a:ext>
            </a:extLst>
          </p:cNvPr>
          <p:cNvCxnSpPr>
            <a:cxnSpLocks/>
          </p:cNvCxnSpPr>
          <p:nvPr/>
        </p:nvCxnSpPr>
        <p:spPr>
          <a:xfrm flipH="1">
            <a:off x="5885930" y="1355877"/>
            <a:ext cx="2113655" cy="1654117"/>
          </a:xfrm>
          <a:prstGeom prst="straightConnector1">
            <a:avLst/>
          </a:prstGeom>
          <a:ln w="19050">
            <a:solidFill>
              <a:srgbClr val="FC4E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E0A010-CD7B-47B3-B4E0-92BA5906F326}"/>
              </a:ext>
            </a:extLst>
          </p:cNvPr>
          <p:cNvCxnSpPr>
            <a:cxnSpLocks/>
          </p:cNvCxnSpPr>
          <p:nvPr/>
        </p:nvCxnSpPr>
        <p:spPr>
          <a:xfrm>
            <a:off x="7999585" y="1355877"/>
            <a:ext cx="1273764" cy="1654117"/>
          </a:xfrm>
          <a:prstGeom prst="straightConnector1">
            <a:avLst/>
          </a:prstGeom>
          <a:ln w="19050">
            <a:solidFill>
              <a:srgbClr val="FC4E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E96C6C-22B9-4286-BFA0-731BADE5830E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7999585" y="1355877"/>
            <a:ext cx="2206092" cy="1604957"/>
          </a:xfrm>
          <a:prstGeom prst="straightConnector1">
            <a:avLst/>
          </a:prstGeom>
          <a:ln w="19050">
            <a:solidFill>
              <a:srgbClr val="FC4E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DC3516-ED69-46E7-B310-1DC5E9C33DF2}"/>
              </a:ext>
            </a:extLst>
          </p:cNvPr>
          <p:cNvSpPr txBox="1"/>
          <p:nvPr/>
        </p:nvSpPr>
        <p:spPr>
          <a:xfrm>
            <a:off x="10010752" y="2960834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*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9DC522-F23C-4A22-8A8C-E56265FD75AA}"/>
              </a:ext>
            </a:extLst>
          </p:cNvPr>
          <p:cNvSpPr txBox="1"/>
          <p:nvPr/>
        </p:nvSpPr>
        <p:spPr>
          <a:xfrm>
            <a:off x="9196064" y="296083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907AB4-D767-48C6-98BB-D02B01D9A2A6}"/>
              </a:ext>
            </a:extLst>
          </p:cNvPr>
          <p:cNvSpPr txBox="1"/>
          <p:nvPr/>
        </p:nvSpPr>
        <p:spPr>
          <a:xfrm>
            <a:off x="5755553" y="296083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*</a:t>
            </a:r>
          </a:p>
        </p:txBody>
      </p:sp>
      <p:pic>
        <p:nvPicPr>
          <p:cNvPr id="18" name="Picture 17" descr="Brook Trout">
            <a:extLst>
              <a:ext uri="{FF2B5EF4-FFF2-40B4-BE49-F238E27FC236}">
                <a16:creationId xmlns:a16="http://schemas.microsoft.com/office/drawing/2014/main" id="{0487FEDD-4C6B-47C2-9516-9F28720D5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959" y="2980732"/>
            <a:ext cx="890573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9AF903-DBE0-437B-8ED3-BF8C62AE28DC}"/>
              </a:ext>
            </a:extLst>
          </p:cNvPr>
          <p:cNvSpPr txBox="1"/>
          <p:nvPr/>
        </p:nvSpPr>
        <p:spPr>
          <a:xfrm>
            <a:off x="-305834" y="6278348"/>
            <a:ext cx="12585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3b. There were evidences of a salinity stressor on “disappeared” taxa</a:t>
            </a:r>
          </a:p>
        </p:txBody>
      </p:sp>
    </p:spTree>
    <p:extLst>
      <p:ext uri="{BB962C8B-B14F-4D97-AF65-F5344CB8AC3E}">
        <p14:creationId xmlns:p14="http://schemas.microsoft.com/office/powerpoint/2010/main" val="9061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20348E-7D6B-45A0-81E0-76A45530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523" y="1113692"/>
            <a:ext cx="10515600" cy="487101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 in ISA and SC (also Cl</a:t>
            </a:r>
            <a:r>
              <a:rPr lang="en-US" b="1" baseline="30000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Ca</a:t>
            </a:r>
            <a:r>
              <a:rPr lang="en-US" b="1" baseline="30000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with great variations among sub-watersheds.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5E5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Benthic assemblages were completely dissimilar between 1987 and 2009.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5E5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De-icing salt was likely a driving cause of benthic declines.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F5620-EB75-43A2-935F-492782BF501A}"/>
              </a:ext>
            </a:extLst>
          </p:cNvPr>
          <p:cNvSpPr txBox="1"/>
          <p:nvPr/>
        </p:nvSpPr>
        <p:spPr>
          <a:xfrm>
            <a:off x="3974122" y="295869"/>
            <a:ext cx="42437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rgbClr val="3B7E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99363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A204-61C9-46F6-9DD8-AB8937CAE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van Meter, R. J., Swan, C. M., &amp; Snodgrass, J. W. (2011). Salinization alters ecosystem structure in urban stormwater detention ponds. </a:t>
            </a:r>
            <a:r>
              <a:rPr lang="en-US" sz="2100" b="1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Urban Ecosystems</a:t>
            </a: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100" b="1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14</a:t>
            </a: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(4), 723–736. https://doi.org/10.1007/s11252-011-0180-9</a:t>
            </a:r>
            <a:endParaRPr lang="en-US" sz="2100" b="1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Morgan, R. P., Kline, K. M., Kline, M. J., Cushman, S. F., Sell, M. T., </a:t>
            </a:r>
            <a:r>
              <a:rPr lang="en-US" sz="2100" b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Weitzell</a:t>
            </a: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, R. E., &amp; Churchill, J. B. (2012). Stream Conductivity: Relationships to Land Use, Chloride, and Fishes in Maryland Streams. </a:t>
            </a:r>
            <a:r>
              <a:rPr lang="en-US" sz="2100" b="1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North American Journal of Fisheries Management</a:t>
            </a: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100" b="1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32</a:t>
            </a: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(5), 941–952. https://doi.org/10.1080/02755947.2012.703159</a:t>
            </a:r>
            <a:endParaRPr lang="en-US" sz="2100" b="1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Gallagher, M. T., Snodgrass, J. W., Brand, A. B., Casey, R. E., Lev, S. M., &amp; van Meter, R. J. (2014). The role of pollutant accumulation in determining the use of stormwater ponds by amphibians. </a:t>
            </a:r>
            <a:r>
              <a:rPr lang="en-US" sz="2100" b="1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Wetlands Ecology and Management</a:t>
            </a: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100" b="1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22</a:t>
            </a: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(5), 551–564. https://doi.org/10.1007/s11273-014-9351-9</a:t>
            </a:r>
            <a:endParaRPr lang="en-US" sz="2100" b="1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Tyree, M., Clay, N., </a:t>
            </a:r>
            <a:r>
              <a:rPr lang="en-US" sz="2100" b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Polaskey</a:t>
            </a: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, S., &amp; Entrekin, S. (2016). Salt in our streams: even small sodium additions can have negative effects on detritivores. </a:t>
            </a:r>
            <a:r>
              <a:rPr lang="en-US" sz="2100" b="1" i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Hydrobiologia</a:t>
            </a: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, </a:t>
            </a:r>
            <a:r>
              <a:rPr lang="en-US" sz="2100" b="1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775</a:t>
            </a: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</a:rPr>
              <a:t>(1), 109–122. </a:t>
            </a:r>
            <a:r>
              <a:rPr lang="en-US" sz="21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https://doi.org/10.1007/s10750-016-2718-6</a:t>
            </a:r>
            <a:endParaRPr lang="en-US" sz="2100" b="1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9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Southerland, M. T., Rogers, G. M., Kline, M. J., Morgan, R. P., </a:t>
            </a:r>
            <a:r>
              <a:rPr lang="en-US" sz="1900" b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Boward</a:t>
            </a:r>
            <a:r>
              <a:rPr lang="en-US" sz="19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D. M., </a:t>
            </a:r>
            <a:r>
              <a:rPr lang="en-US" sz="1900" b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Kazyak</a:t>
            </a:r>
            <a:r>
              <a:rPr lang="en-US" sz="19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P. F., </a:t>
            </a:r>
            <a:r>
              <a:rPr lang="en-US" sz="1900" b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Klauda</a:t>
            </a:r>
            <a:r>
              <a:rPr lang="en-US" sz="19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R. J., &amp; </a:t>
            </a:r>
            <a:r>
              <a:rPr lang="en-US" sz="1900" b="1" dirty="0" err="1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Stranko</a:t>
            </a:r>
            <a:r>
              <a:rPr lang="en-US" sz="19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S. A. (2005). </a:t>
            </a:r>
            <a:r>
              <a:rPr lang="en-US" sz="1900" b="1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New biological indicators to better assess the condition of Maryland streams</a:t>
            </a:r>
            <a:r>
              <a:rPr lang="en-US" sz="19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. Publication # DNR-12-0305-0100. Maryland Department of Natural Resources Monitoring and Non-Tidal Assessment Division, Annapolis, MD</a:t>
            </a:r>
            <a:endParaRPr lang="en-US" sz="1900" b="1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9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Cormier, S. M., Zheng, L., &amp; Flaherty, C. M. (2018). A field-based model of the relationship between extirpation of salt-intolerant benthic invertebrates and background conductivity. </a:t>
            </a:r>
            <a:r>
              <a:rPr lang="en-US" sz="1900" b="1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Science of The Total Environment</a:t>
            </a:r>
            <a:r>
              <a:rPr lang="en-US" sz="19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</a:t>
            </a:r>
            <a:r>
              <a:rPr lang="en-US" sz="1900" b="1" i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633</a:t>
            </a:r>
            <a:r>
              <a:rPr lang="en-US" sz="19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, 1629–1636. https://doi.org/10.1016/j.scitotenv.2018.02.044</a:t>
            </a:r>
            <a:endParaRPr lang="en-US" sz="1900" b="1" dirty="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A034D3-33F7-4BF3-BF1E-586F5F8E5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87427" y="385571"/>
            <a:ext cx="221714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57652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TextBox 1055">
            <a:extLst>
              <a:ext uri="{FF2B5EF4-FFF2-40B4-BE49-F238E27FC236}">
                <a16:creationId xmlns:a16="http://schemas.microsoft.com/office/drawing/2014/main" id="{ACD4352C-A24C-41D4-86A8-21925A7409B3}"/>
              </a:ext>
            </a:extLst>
          </p:cNvPr>
          <p:cNvSpPr txBox="1"/>
          <p:nvPr/>
        </p:nvSpPr>
        <p:spPr>
          <a:xfrm>
            <a:off x="7895313" y="755894"/>
            <a:ext cx="405088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1979: County Council adopted a 20-year plan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Owings Mills Town Center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Red Run Dam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1990: Technical Report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Vol 1/2/3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1423E7-31D9-4F9D-B497-D1FDCFE72FF2}"/>
              </a:ext>
            </a:extLst>
          </p:cNvPr>
          <p:cNvGrpSpPr/>
          <p:nvPr/>
        </p:nvGrpSpPr>
        <p:grpSpPr>
          <a:xfrm>
            <a:off x="171817" y="2438024"/>
            <a:ext cx="2729955" cy="1593136"/>
            <a:chOff x="367295" y="2139868"/>
            <a:chExt cx="2729955" cy="1593136"/>
          </a:xfrm>
        </p:grpSpPr>
        <p:pic>
          <p:nvPicPr>
            <p:cNvPr id="1053" name="Picture 1052" descr="A map of the world&#10;&#10;Description automatically generated with low confidence">
              <a:extLst>
                <a:ext uri="{FF2B5EF4-FFF2-40B4-BE49-F238E27FC236}">
                  <a16:creationId xmlns:a16="http://schemas.microsoft.com/office/drawing/2014/main" id="{29D06A87-976D-47E9-8B01-3332AF4DC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95" y="2139868"/>
              <a:ext cx="2729955" cy="1593136"/>
            </a:xfrm>
            <a:prstGeom prst="rect">
              <a:avLst/>
            </a:prstGeom>
          </p:spPr>
        </p:pic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EFD4FBEA-2E5F-4ACB-B770-90E11F6C71CC}"/>
                </a:ext>
              </a:extLst>
            </p:cNvPr>
            <p:cNvSpPr txBox="1"/>
            <p:nvPr/>
          </p:nvSpPr>
          <p:spPr>
            <a:xfrm>
              <a:off x="556080" y="2927645"/>
              <a:ext cx="10288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/>
                <a:t>Maryland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8E646BF-B976-4FCD-A7DC-A422EE398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720" y="533236"/>
            <a:ext cx="4532593" cy="6284853"/>
          </a:xfrm>
          <a:prstGeom prst="rect">
            <a:avLst/>
          </a:prstGeom>
        </p:spPr>
      </p:pic>
      <p:sp>
        <p:nvSpPr>
          <p:cNvPr id="1045" name="Oval 1044">
            <a:extLst>
              <a:ext uri="{FF2B5EF4-FFF2-40B4-BE49-F238E27FC236}">
                <a16:creationId xmlns:a16="http://schemas.microsoft.com/office/drawing/2014/main" id="{0CF32F42-3EF1-4FE9-B9EA-B6A4AE031986}"/>
              </a:ext>
            </a:extLst>
          </p:cNvPr>
          <p:cNvSpPr/>
          <p:nvPr/>
        </p:nvSpPr>
        <p:spPr>
          <a:xfrm>
            <a:off x="3464869" y="2962871"/>
            <a:ext cx="1611557" cy="15113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BA6349AC-6EFF-4A69-A134-BFD2FB4A14A5}"/>
              </a:ext>
            </a:extLst>
          </p:cNvPr>
          <p:cNvSpPr txBox="1"/>
          <p:nvPr/>
        </p:nvSpPr>
        <p:spPr>
          <a:xfrm>
            <a:off x="3464869" y="-27378"/>
            <a:ext cx="4430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Baltimore County, MD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2712D85-DBC2-4451-A9B6-EA7CF717CCF0}"/>
              </a:ext>
            </a:extLst>
          </p:cNvPr>
          <p:cNvCxnSpPr>
            <a:cxnSpLocks/>
          </p:cNvCxnSpPr>
          <p:nvPr/>
        </p:nvCxnSpPr>
        <p:spPr>
          <a:xfrm flipH="1">
            <a:off x="1838632" y="615398"/>
            <a:ext cx="1524088" cy="1940989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235159D-2C90-47C2-812E-94DB59B44735}"/>
              </a:ext>
            </a:extLst>
          </p:cNvPr>
          <p:cNvCxnSpPr>
            <a:cxnSpLocks/>
          </p:cNvCxnSpPr>
          <p:nvPr/>
        </p:nvCxnSpPr>
        <p:spPr>
          <a:xfrm flipH="1" flipV="1">
            <a:off x="1850366" y="2998840"/>
            <a:ext cx="1512354" cy="3706760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7" name="Picture 2" descr="Brook Trout">
            <a:extLst>
              <a:ext uri="{FF2B5EF4-FFF2-40B4-BE49-F238E27FC236}">
                <a16:creationId xmlns:a16="http://schemas.microsoft.com/office/drawing/2014/main" id="{7FC2A6CB-3B9A-46B4-AF29-565DCA8AE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804" y="4700541"/>
            <a:ext cx="3954390" cy="163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50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84E2E-F45B-444C-A27D-2FE9D4125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765"/>
            <a:ext cx="5379725" cy="4923198"/>
          </a:xfrm>
        </p:spPr>
        <p:txBody>
          <a:bodyPr/>
          <a:lstStyle/>
          <a:p>
            <a:r>
              <a:rPr lang="en-US" dirty="0"/>
              <a:t>From 2001 to 2021</a:t>
            </a:r>
          </a:p>
          <a:p>
            <a:pPr lvl="1"/>
            <a:r>
              <a:rPr lang="en-US" dirty="0"/>
              <a:t>More than 8 million dollars</a:t>
            </a:r>
          </a:p>
          <a:p>
            <a:pPr lvl="1"/>
            <a:r>
              <a:rPr lang="en-US" dirty="0"/>
              <a:t>Nearly 61,000 tons of salt *</a:t>
            </a:r>
          </a:p>
          <a:p>
            <a:pPr lvl="1"/>
            <a:endParaRPr lang="en-US" dirty="0"/>
          </a:p>
          <a:p>
            <a:r>
              <a:rPr lang="en-US" dirty="0"/>
              <a:t>Stormwater BMPs</a:t>
            </a:r>
          </a:p>
          <a:p>
            <a:pPr lvl="1"/>
            <a:r>
              <a:rPr lang="en-US" dirty="0"/>
              <a:t>Zooplankton 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Amphibians </a:t>
            </a:r>
            <a:r>
              <a:rPr lang="en-US" baseline="30000" dirty="0"/>
              <a:t>2</a:t>
            </a:r>
          </a:p>
          <a:p>
            <a:pPr lvl="1"/>
            <a:endParaRPr lang="en-US" dirty="0"/>
          </a:p>
          <a:p>
            <a:r>
              <a:rPr lang="en-US" dirty="0"/>
              <a:t>Streams</a:t>
            </a:r>
          </a:p>
          <a:p>
            <a:pPr lvl="1"/>
            <a:r>
              <a:rPr lang="en-US" dirty="0"/>
              <a:t>Fish </a:t>
            </a:r>
            <a:r>
              <a:rPr lang="en-US" baseline="30000" dirty="0"/>
              <a:t>3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Benthic macroinvertebrates </a:t>
            </a:r>
            <a:r>
              <a:rPr lang="en-US" baseline="30000" dirty="0"/>
              <a:t>4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A13144-5C1F-40E3-A4E1-75334C4E18CD}"/>
              </a:ext>
            </a:extLst>
          </p:cNvPr>
          <p:cNvSpPr txBox="1"/>
          <p:nvPr/>
        </p:nvSpPr>
        <p:spPr>
          <a:xfrm>
            <a:off x="838200" y="357871"/>
            <a:ext cx="8636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Salt Application in Baltimore County, MD</a:t>
            </a:r>
          </a:p>
        </p:txBody>
      </p:sp>
      <p:pic>
        <p:nvPicPr>
          <p:cNvPr id="1026" name="Picture 2" descr="Auto experts warn car owners that salt brine used to treat roadways before snowstorms can cause serious damage.">
            <a:extLst>
              <a:ext uri="{FF2B5EF4-FFF2-40B4-BE49-F238E27FC236}">
                <a16:creationId xmlns:a16="http://schemas.microsoft.com/office/drawing/2014/main" id="{D51140EB-40B0-4A2E-BB54-EFE776BD6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81" y="1703164"/>
            <a:ext cx="5379725" cy="302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3C470-13FC-424C-BD04-EE7E4FB86DBD}"/>
              </a:ext>
            </a:extLst>
          </p:cNvPr>
          <p:cNvSpPr txBox="1"/>
          <p:nvPr/>
        </p:nvSpPr>
        <p:spPr>
          <a:xfrm>
            <a:off x="7190609" y="4924003"/>
            <a:ext cx="420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Image from https://www.wbaltv.com/article/salt-brine-used-to-treat-roads-can-damage-your-car/7092181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05375-E7E3-430B-A24B-61A8E0D1CB04}"/>
              </a:ext>
            </a:extLst>
          </p:cNvPr>
          <p:cNvSpPr txBox="1"/>
          <p:nvPr/>
        </p:nvSpPr>
        <p:spPr>
          <a:xfrm>
            <a:off x="2989316" y="6632267"/>
            <a:ext cx="6457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https://www.baltimorecountymd.gov/departments/publicworks/highways/stormrelatedcosts.html</a:t>
            </a:r>
          </a:p>
        </p:txBody>
      </p:sp>
    </p:spTree>
    <p:extLst>
      <p:ext uri="{BB962C8B-B14F-4D97-AF65-F5344CB8AC3E}">
        <p14:creationId xmlns:p14="http://schemas.microsoft.com/office/powerpoint/2010/main" val="180274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2F1B256-D3E7-4555-B66E-0CC4FDC701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6" b="4055"/>
          <a:stretch/>
        </p:blipFill>
        <p:spPr>
          <a:xfrm>
            <a:off x="6494412" y="29554"/>
            <a:ext cx="5232647" cy="683314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6D47CE2-D17B-4D46-BFA5-A9ED83E123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8" r="22697" b="58321"/>
          <a:stretch/>
        </p:blipFill>
        <p:spPr>
          <a:xfrm>
            <a:off x="314109" y="242534"/>
            <a:ext cx="2983549" cy="17435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9D32B6-7692-4CAD-9834-66CC89FE1D50}"/>
              </a:ext>
            </a:extLst>
          </p:cNvPr>
          <p:cNvCxnSpPr>
            <a:cxnSpLocks/>
          </p:cNvCxnSpPr>
          <p:nvPr/>
        </p:nvCxnSpPr>
        <p:spPr>
          <a:xfrm flipH="1">
            <a:off x="2045110" y="123824"/>
            <a:ext cx="4552335" cy="475944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F08361-5712-4391-BA0E-A8BBE5179DED}"/>
              </a:ext>
            </a:extLst>
          </p:cNvPr>
          <p:cNvSpPr txBox="1"/>
          <p:nvPr/>
        </p:nvSpPr>
        <p:spPr>
          <a:xfrm>
            <a:off x="495499" y="991719"/>
            <a:ext cx="102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Maryland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1DC063-4D59-4046-AAD6-8BBED7B6EC24}"/>
              </a:ext>
            </a:extLst>
          </p:cNvPr>
          <p:cNvCxnSpPr>
            <a:cxnSpLocks/>
          </p:cNvCxnSpPr>
          <p:nvPr/>
        </p:nvCxnSpPr>
        <p:spPr>
          <a:xfrm flipH="1" flipV="1">
            <a:off x="2045110" y="723591"/>
            <a:ext cx="4552334" cy="6010585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10A05C83-013C-4656-AA37-ED9228A02946}"/>
              </a:ext>
            </a:extLst>
          </p:cNvPr>
          <p:cNvGraphicFramePr>
            <a:graphicFrameLocks noGrp="1"/>
          </p:cNvGraphicFramePr>
          <p:nvPr/>
        </p:nvGraphicFramePr>
        <p:xfrm>
          <a:off x="314109" y="2592579"/>
          <a:ext cx="6187767" cy="3456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4929">
                  <a:extLst>
                    <a:ext uri="{9D8B030D-6E8A-4147-A177-3AD203B41FA5}">
                      <a16:colId xmlns:a16="http://schemas.microsoft.com/office/drawing/2014/main" val="192867319"/>
                    </a:ext>
                  </a:extLst>
                </a:gridCol>
                <a:gridCol w="2261419">
                  <a:extLst>
                    <a:ext uri="{9D8B030D-6E8A-4147-A177-3AD203B41FA5}">
                      <a16:colId xmlns:a16="http://schemas.microsoft.com/office/drawing/2014/main" val="1748072788"/>
                    </a:ext>
                  </a:extLst>
                </a:gridCol>
                <a:gridCol w="2261419">
                  <a:extLst>
                    <a:ext uri="{9D8B030D-6E8A-4147-A177-3AD203B41FA5}">
                      <a16:colId xmlns:a16="http://schemas.microsoft.com/office/drawing/2014/main" val="1051714375"/>
                    </a:ext>
                  </a:extLst>
                </a:gridCol>
              </a:tblGrid>
              <a:tr h="16256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Sub-watershed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Number of benthic sampling stations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Number of water quality sampling stations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237550"/>
                  </a:ext>
                </a:extLst>
              </a:tr>
              <a:tr h="475499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D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339869"/>
                  </a:ext>
                </a:extLst>
              </a:tr>
              <a:tr h="475499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2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24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2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808875"/>
                  </a:ext>
                </a:extLst>
              </a:tr>
              <a:tr h="475499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B9A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4E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4E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4E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246329"/>
                  </a:ext>
                </a:extLst>
              </a:tr>
              <a:tr h="475499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B1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00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00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00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002886"/>
                  </a:ext>
                </a:extLst>
              </a:tr>
            </a:tbl>
          </a:graphicData>
        </a:graphic>
      </p:graphicFrame>
      <p:pic>
        <p:nvPicPr>
          <p:cNvPr id="8" name="Picture 7" descr="Brook Trout">
            <a:extLst>
              <a:ext uri="{FF2B5EF4-FFF2-40B4-BE49-F238E27FC236}">
                <a16:creationId xmlns:a16="http://schemas.microsoft.com/office/drawing/2014/main" id="{AA38E7FC-43CC-4932-91C4-D568943AB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380" y="4460334"/>
            <a:ext cx="543698" cy="22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38C155-F4EF-4F9A-A5E8-FDAE76C18E7B}"/>
              </a:ext>
            </a:extLst>
          </p:cNvPr>
          <p:cNvCxnSpPr/>
          <p:nvPr/>
        </p:nvCxnSpPr>
        <p:spPr>
          <a:xfrm>
            <a:off x="6908609" y="471436"/>
            <a:ext cx="822037" cy="10621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4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A3EF-1E45-4527-872E-D4A69C745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81" y="955836"/>
            <a:ext cx="11594892" cy="5792531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did (a) land cover and (b) water chemistry change over the period 1987-2009?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5E5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did benthic macroinvertebrate communities respond to rapid urban development?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5E5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there evidence of which stressor(s) caused benthic decline? (a) a combination of multiple urban stressors or (b) salinity?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212F9-F7C0-47C7-B140-9C3FB467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479" y="420329"/>
            <a:ext cx="6413042" cy="1071014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3B7E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56431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A3EF-1E45-4527-872E-D4A69C745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81" y="955836"/>
            <a:ext cx="11594892" cy="5792531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did (a) land cover and (b) water chemistry change over the period 1987-2009?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5E5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effectLst>
                  <a:glow rad="127000">
                    <a:schemeClr val="accent1">
                      <a:alpha val="1000"/>
                    </a:schemeClr>
                  </a:glow>
                  <a:reflection stA="0" endPos="65000" dist="508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 did benthic macroinvertebrate communities respond to rapid urban development?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5E543C"/>
              </a:solidFill>
              <a:effectLst>
                <a:glow rad="127000">
                  <a:schemeClr val="accent1">
                    <a:alpha val="1000"/>
                  </a:schemeClr>
                </a:glow>
                <a:reflection stA="0" endPos="65000" dist="508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effectLst>
                  <a:glow rad="127000">
                    <a:schemeClr val="accent1">
                      <a:alpha val="1000"/>
                    </a:schemeClr>
                  </a:glow>
                  <a:reflection stA="0" endPos="65000" dist="508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Was there evidence of which stressor(s) caused benthic decline? (a) a combination of multiple urban stressors or (b) salinity?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212F9-F7C0-47C7-B140-9C3FB467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479" y="420329"/>
            <a:ext cx="6413042" cy="1071014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3B7E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82C7CE-4A9E-4651-B078-8481E14EBC02}"/>
              </a:ext>
            </a:extLst>
          </p:cNvPr>
          <p:cNvSpPr/>
          <p:nvPr/>
        </p:nvSpPr>
        <p:spPr>
          <a:xfrm>
            <a:off x="169682" y="3101419"/>
            <a:ext cx="11481848" cy="3101418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7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BA580F2-B5FB-455A-B89B-54724B17574B}"/>
              </a:ext>
            </a:extLst>
          </p:cNvPr>
          <p:cNvGrpSpPr/>
          <p:nvPr/>
        </p:nvGrpSpPr>
        <p:grpSpPr>
          <a:xfrm>
            <a:off x="1299916" y="14421"/>
            <a:ext cx="9592168" cy="6367346"/>
            <a:chOff x="1299916" y="490654"/>
            <a:chExt cx="9592168" cy="63673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8E9A18-80C2-4227-9816-E0C836BBF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70"/>
            <a:stretch/>
          </p:blipFill>
          <p:spPr>
            <a:xfrm>
              <a:off x="1299916" y="1386466"/>
              <a:ext cx="9592168" cy="547153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8DF59C-FA61-4CC1-9BF4-C6D8A13CBB26}"/>
                </a:ext>
              </a:extLst>
            </p:cNvPr>
            <p:cNvSpPr txBox="1"/>
            <p:nvPr/>
          </p:nvSpPr>
          <p:spPr>
            <a:xfrm>
              <a:off x="2718568" y="490654"/>
              <a:ext cx="675486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0099F9"/>
                  </a:solidFill>
                </a:rPr>
                <a:t>Percentage of impervious surface area (ISA) </a:t>
              </a:r>
            </a:p>
            <a:p>
              <a:pPr algn="ctr"/>
              <a:r>
                <a:rPr lang="en-US" sz="2800" b="1">
                  <a:solidFill>
                    <a:srgbClr val="0099F9"/>
                  </a:solidFill>
                </a:rPr>
                <a:t>in Red Run from 2001 to 2019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BD83D60-8066-43D4-90E5-2D4D8D3A5D99}"/>
              </a:ext>
            </a:extLst>
          </p:cNvPr>
          <p:cNvSpPr/>
          <p:nvPr/>
        </p:nvSpPr>
        <p:spPr>
          <a:xfrm>
            <a:off x="2271252" y="968527"/>
            <a:ext cx="4385187" cy="4356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C20CE4D-E70A-4529-B28A-D4F529365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336890"/>
            <a:ext cx="12192000" cy="529610"/>
          </a:xfrm>
        </p:spPr>
        <p:txBody>
          <a:bodyPr>
            <a:normAutofit/>
          </a:bodyPr>
          <a:lstStyle/>
          <a:p>
            <a:pPr algn="ctr"/>
            <a:r>
              <a:rPr lang="en-US" sz="2400" b="1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1a. Increase in % ISA varied greatly among the four sub-watersheds</a:t>
            </a:r>
          </a:p>
        </p:txBody>
      </p:sp>
    </p:spTree>
    <p:extLst>
      <p:ext uri="{BB962C8B-B14F-4D97-AF65-F5344CB8AC3E}">
        <p14:creationId xmlns:p14="http://schemas.microsoft.com/office/powerpoint/2010/main" val="87263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2060DEFF-3780-4E79-A3DB-6D436837B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79" y="454996"/>
            <a:ext cx="8333432" cy="4626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1E9CE6-34EA-48CB-8438-A122C191F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5" y="5714921"/>
            <a:ext cx="12174347" cy="737419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1b. Increases in SC and conc. of Cl</a:t>
            </a:r>
            <a:r>
              <a:rPr lang="en-US" sz="2400" b="1" baseline="30000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400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Ca</a:t>
            </a:r>
            <a:r>
              <a:rPr lang="en-US" sz="2400" b="1" baseline="30000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  <a:r>
              <a:rPr lang="en-US" sz="2400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sub-watersheds with high % ISA.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F798F-AB01-403F-9CF8-30B5B066B982}"/>
              </a:ext>
            </a:extLst>
          </p:cNvPr>
          <p:cNvSpPr txBox="1"/>
          <p:nvPr/>
        </p:nvSpPr>
        <p:spPr>
          <a:xfrm>
            <a:off x="382547" y="672057"/>
            <a:ext cx="33527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 change in pH, water temperature, and 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Significant correlations between: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Cl</a:t>
            </a:r>
            <a:r>
              <a:rPr lang="en-US" sz="2400" baseline="30000" dirty="0"/>
              <a:t>-</a:t>
            </a:r>
            <a:r>
              <a:rPr lang="en-US" sz="2400" dirty="0"/>
              <a:t> and Ca</a:t>
            </a:r>
            <a:r>
              <a:rPr lang="en-US" sz="2400" baseline="30000" dirty="0"/>
              <a:t>2+</a:t>
            </a:r>
            <a:r>
              <a:rPr lang="en-US" sz="2400" dirty="0"/>
              <a:t> (R</a:t>
            </a:r>
            <a:r>
              <a:rPr lang="en-US" sz="2400" baseline="30000" dirty="0"/>
              <a:t>2</a:t>
            </a:r>
            <a:r>
              <a:rPr lang="en-US" sz="2400" dirty="0"/>
              <a:t> = 0.93; p &lt; 0.001)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Cl</a:t>
            </a:r>
            <a:r>
              <a:rPr lang="en-US" sz="2400" baseline="30000" dirty="0"/>
              <a:t>-</a:t>
            </a:r>
            <a:r>
              <a:rPr lang="en-US" sz="2400" dirty="0"/>
              <a:t> and SC (R</a:t>
            </a:r>
            <a:r>
              <a:rPr lang="en-US" sz="2400" baseline="30000" dirty="0"/>
              <a:t>2</a:t>
            </a:r>
            <a:r>
              <a:rPr lang="en-US" sz="2400" dirty="0"/>
              <a:t> = 0.91; p &lt; 0.001)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Ca</a:t>
            </a:r>
            <a:r>
              <a:rPr lang="en-US" sz="2400" baseline="30000" dirty="0"/>
              <a:t>2+ </a:t>
            </a:r>
            <a:r>
              <a:rPr lang="en-US" sz="2400" dirty="0"/>
              <a:t>and SC (R</a:t>
            </a:r>
            <a:r>
              <a:rPr lang="en-US" sz="2400" baseline="30000" dirty="0"/>
              <a:t>2</a:t>
            </a:r>
            <a:r>
              <a:rPr lang="en-US" sz="2400" dirty="0"/>
              <a:t> = 0.83; p &lt; 0.001)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07844CA-0E79-4925-96C0-4FD1BDAA72E9}"/>
              </a:ext>
            </a:extLst>
          </p:cNvPr>
          <p:cNvGrpSpPr/>
          <p:nvPr/>
        </p:nvGrpSpPr>
        <p:grpSpPr>
          <a:xfrm>
            <a:off x="4400973" y="973545"/>
            <a:ext cx="6131172" cy="3761838"/>
            <a:chOff x="4338170" y="2246719"/>
            <a:chExt cx="6131172" cy="37618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9CFCCAE-0858-4AB4-942C-D9B0D3B4B95A}"/>
                </a:ext>
              </a:extLst>
            </p:cNvPr>
            <p:cNvGrpSpPr/>
            <p:nvPr/>
          </p:nvGrpSpPr>
          <p:grpSpPr>
            <a:xfrm>
              <a:off x="4650600" y="5916438"/>
              <a:ext cx="5818742" cy="92119"/>
              <a:chOff x="4803762" y="5246691"/>
              <a:chExt cx="5570738" cy="8329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53C48A0-049D-4F17-ADF4-2937B81AEEE9}"/>
                  </a:ext>
                </a:extLst>
              </p:cNvPr>
              <p:cNvSpPr/>
              <p:nvPr/>
            </p:nvSpPr>
            <p:spPr>
              <a:xfrm>
                <a:off x="5712513" y="5246691"/>
                <a:ext cx="512828" cy="78534"/>
              </a:xfrm>
              <a:prstGeom prst="rect">
                <a:avLst/>
              </a:prstGeom>
              <a:solidFill>
                <a:srgbClr val="FEB24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27023E-09F8-4EA1-8156-BA31A464AAE6}"/>
                  </a:ext>
                </a:extLst>
              </p:cNvPr>
              <p:cNvSpPr/>
              <p:nvPr/>
            </p:nvSpPr>
            <p:spPr>
              <a:xfrm>
                <a:off x="4803762" y="5250591"/>
                <a:ext cx="577602" cy="76710"/>
              </a:xfrm>
              <a:prstGeom prst="rect">
                <a:avLst/>
              </a:prstGeom>
              <a:solidFill>
                <a:srgbClr val="FFED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AF0BD7F-2773-485C-86DE-9F2A6525710B}"/>
                  </a:ext>
                </a:extLst>
              </p:cNvPr>
              <p:cNvSpPr/>
              <p:nvPr/>
            </p:nvSpPr>
            <p:spPr>
              <a:xfrm>
                <a:off x="6706087" y="5250579"/>
                <a:ext cx="577603" cy="76710"/>
              </a:xfrm>
              <a:prstGeom prst="rect">
                <a:avLst/>
              </a:prstGeom>
              <a:solidFill>
                <a:srgbClr val="FEB24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8AFDD0-6CF9-424E-92E8-A884314E304D}"/>
                  </a:ext>
                </a:extLst>
              </p:cNvPr>
              <p:cNvSpPr/>
              <p:nvPr/>
            </p:nvSpPr>
            <p:spPr>
              <a:xfrm>
                <a:off x="7762279" y="5248053"/>
                <a:ext cx="577603" cy="80039"/>
              </a:xfrm>
              <a:prstGeom prst="rect">
                <a:avLst/>
              </a:prstGeom>
              <a:solidFill>
                <a:srgbClr val="FC4E2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31F8D87-968D-4FE9-B2AC-7F0E6C9EC769}"/>
                  </a:ext>
                </a:extLst>
              </p:cNvPr>
              <p:cNvSpPr/>
              <p:nvPr/>
            </p:nvSpPr>
            <p:spPr>
              <a:xfrm>
                <a:off x="8882216" y="5253279"/>
                <a:ext cx="577603" cy="76711"/>
              </a:xfrm>
              <a:prstGeom prst="rect">
                <a:avLst/>
              </a:prstGeom>
              <a:solidFill>
                <a:srgbClr val="B100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841023D-7150-43B4-BFCE-AD859DE08145}"/>
                  </a:ext>
                </a:extLst>
              </p:cNvPr>
              <p:cNvSpPr/>
              <p:nvPr/>
            </p:nvSpPr>
            <p:spPr>
              <a:xfrm>
                <a:off x="9857183" y="5253279"/>
                <a:ext cx="517317" cy="76711"/>
              </a:xfrm>
              <a:prstGeom prst="rect">
                <a:avLst/>
              </a:prstGeom>
              <a:solidFill>
                <a:srgbClr val="B100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BAC0A6-82EE-4FB9-B666-3B90D1CBBBEF}"/>
                </a:ext>
              </a:extLst>
            </p:cNvPr>
            <p:cNvSpPr txBox="1"/>
            <p:nvPr/>
          </p:nvSpPr>
          <p:spPr>
            <a:xfrm>
              <a:off x="4338170" y="2246719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rgbClr val="0099F9"/>
                  </a:solidFill>
                </a:rPr>
                <a:t>N</a:t>
              </a:r>
              <a:r>
                <a:rPr lang="en-US" sz="1600" baseline="-25000">
                  <a:solidFill>
                    <a:srgbClr val="0099F9"/>
                  </a:solidFill>
                </a:rPr>
                <a:t>1987</a:t>
              </a:r>
              <a:r>
                <a:rPr lang="en-US" sz="1100"/>
                <a:t> </a:t>
              </a:r>
              <a:r>
                <a:rPr lang="en-US" sz="1600">
                  <a:solidFill>
                    <a:srgbClr val="0099F9"/>
                  </a:solidFill>
                </a:rPr>
                <a:t>= 11</a:t>
              </a:r>
            </a:p>
            <a:p>
              <a:r>
                <a:rPr lang="en-US" sz="1600">
                  <a:solidFill>
                    <a:srgbClr val="0099F9"/>
                  </a:solidFill>
                </a:rPr>
                <a:t>N</a:t>
              </a:r>
              <a:r>
                <a:rPr lang="en-US" sz="1600" baseline="-25000">
                  <a:solidFill>
                    <a:srgbClr val="0099F9"/>
                  </a:solidFill>
                </a:rPr>
                <a:t>2009</a:t>
              </a:r>
              <a:r>
                <a:rPr lang="en-US" sz="1600">
                  <a:solidFill>
                    <a:srgbClr val="0099F9"/>
                  </a:solidFill>
                </a:rPr>
                <a:t> = 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28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A3EF-1E45-4527-872E-D4A69C745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81" y="955836"/>
            <a:ext cx="11594892" cy="5792531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did (a) land cover and (b) water chemistry change over the period 1987-2009?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5E54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effectLst>
                  <a:glow rad="127000">
                    <a:schemeClr val="accent1">
                      <a:alpha val="1000"/>
                    </a:schemeClr>
                  </a:glow>
                  <a:reflection stA="0" endPos="65000" dist="508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How did benthic macroinvertebrate communities respond to rapid urban development?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rgbClr val="5E543C"/>
              </a:solidFill>
              <a:effectLst>
                <a:glow rad="127000">
                  <a:schemeClr val="accent1">
                    <a:alpha val="1000"/>
                  </a:schemeClr>
                </a:glow>
                <a:reflection stA="0" endPos="65000" dist="50800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5E543C"/>
                </a:solidFill>
                <a:effectLst>
                  <a:glow rad="127000">
                    <a:schemeClr val="accent1">
                      <a:alpha val="1000"/>
                    </a:schemeClr>
                  </a:glow>
                  <a:reflection stA="0" endPos="65000" dist="50800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Was there evidence of which stressor(s) caused benthic decline? (a) a combination of multiple urban stressors or (b) salinity?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212F9-F7C0-47C7-B140-9C3FB467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479" y="420329"/>
            <a:ext cx="6413042" cy="1071014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3B7EA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82C7CE-4A9E-4651-B078-8481E14EBC02}"/>
              </a:ext>
            </a:extLst>
          </p:cNvPr>
          <p:cNvSpPr/>
          <p:nvPr/>
        </p:nvSpPr>
        <p:spPr>
          <a:xfrm>
            <a:off x="-1" y="1700636"/>
            <a:ext cx="11803219" cy="119820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0EE7B-F530-46BD-BF03-1D33DC115818}"/>
              </a:ext>
            </a:extLst>
          </p:cNvPr>
          <p:cNvSpPr/>
          <p:nvPr/>
        </p:nvSpPr>
        <p:spPr>
          <a:xfrm>
            <a:off x="0" y="4558260"/>
            <a:ext cx="11803219" cy="1343904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32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1292</Words>
  <Application>Microsoft Office PowerPoint</Application>
  <PresentationFormat>Widescreen</PresentationFormat>
  <Paragraphs>146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A Comparison of Benthic Communities and Water Quality in Red Run Watershed Over Two Decades of Urban Development</vt:lpstr>
      <vt:lpstr>PowerPoint Presentation</vt:lpstr>
      <vt:lpstr>PowerPoint Presentation</vt:lpstr>
      <vt:lpstr>PowerPoint Presentation</vt:lpstr>
      <vt:lpstr>Research Questions</vt:lpstr>
      <vt:lpstr>Research Questions</vt:lpstr>
      <vt:lpstr>1a. Increase in % ISA varied greatly among the four sub-watersheds</vt:lpstr>
      <vt:lpstr>1b. Increases in SC and conc. of Cl- and Ca2+ in sub-watersheds with high % ISA.</vt:lpstr>
      <vt:lpstr>Research Questions</vt:lpstr>
      <vt:lpstr>PowerPoint Presentation</vt:lpstr>
      <vt:lpstr>PowerPoint Presentation</vt:lpstr>
      <vt:lpstr>Research Questions</vt:lpstr>
      <vt:lpstr>3a. Urban stressors: Are mean tolerance values of “disappeared” taxa significantly lower than those of randomly lost taxa?  </vt:lpstr>
      <vt:lpstr>PowerPoint Presentation</vt:lpstr>
      <vt:lpstr>3b. Salinity stressors: Are mean XC95 of “disappeared” taxa significantly lower than those of randomly lost taxa?  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Committee Meeting 09/21/2022</dc:title>
  <dc:creator>Nguyen Tien Anh Quach</dc:creator>
  <cp:lastModifiedBy>Nguyen Tien Anh Quach</cp:lastModifiedBy>
  <cp:revision>26</cp:revision>
  <dcterms:created xsi:type="dcterms:W3CDTF">2022-09-21T19:55:57Z</dcterms:created>
  <dcterms:modified xsi:type="dcterms:W3CDTF">2022-10-11T21:46:10Z</dcterms:modified>
</cp:coreProperties>
</file>